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81" r:id="rId10"/>
    <p:sldId id="282" r:id="rId11"/>
    <p:sldId id="283" r:id="rId12"/>
    <p:sldId id="284" r:id="rId13"/>
    <p:sldId id="285" r:id="rId14"/>
    <p:sldId id="266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68EE1-228A-4424-A405-DE67F99D8C89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7AB0B-BEC7-4268-AE2B-30A52A3DF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79F737F9-95E3-4525-A6C3-1F99B4ED4FF5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099C462B-3780-495A-9FC7-8CFD363A4C27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5FF3F8D8-1A55-4A03-BC07-CC0603BC5D80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10F3E608-632B-4E2B-A453-089E25AF32AE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C9A7C8F2-0E91-4417-ABB6-5C21BD517F17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7D80474B-7404-44CC-BA59-6AF56D391F3A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5806132A-4B64-48D8-B490-BB1C9DF9DD61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2B18937C-FE87-4AC4-ACAE-A042BF1BEAC0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ABDBFB7F-C1D5-4E6B-AECD-6DDF0ADEA9D9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B4A42BF3-3C1B-48E4-AA70-D104156BB11B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7708B203-6253-4E70-8DF3-FA61A51834BE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E9D38A1E-AFA0-4041-8B86-A23004A9F6BF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fld id="{4E90639F-4A1B-44EF-97B6-272CB0AD1197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E129-589C-498D-B4D8-42311591684F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553-AC5B-4CD8-8407-2B62370FEA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E129-589C-498D-B4D8-42311591684F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553-AC5B-4CD8-8407-2B62370FE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E129-589C-498D-B4D8-42311591684F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553-AC5B-4CD8-8407-2B62370FE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E129-589C-498D-B4D8-42311591684F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553-AC5B-4CD8-8407-2B62370FE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E129-589C-498D-B4D8-42311591684F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553-AC5B-4CD8-8407-2B62370FEA9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E129-589C-498D-B4D8-42311591684F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553-AC5B-4CD8-8407-2B62370FE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E129-589C-498D-B4D8-42311591684F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553-AC5B-4CD8-8407-2B62370FEA9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E129-589C-498D-B4D8-42311591684F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553-AC5B-4CD8-8407-2B62370FE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E129-589C-498D-B4D8-42311591684F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553-AC5B-4CD8-8407-2B62370FE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E129-589C-498D-B4D8-42311591684F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553-AC5B-4CD8-8407-2B62370FEA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E129-589C-498D-B4D8-42311591684F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553-AC5B-4CD8-8407-2B62370FE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3A9E129-589C-498D-B4D8-42311591684F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7534553-AC5B-4CD8-8407-2B62370FEA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audio" Target="../media/audio1.bin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6, 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8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3381"/>
            <a:ext cx="8229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68009"/>
                </a:solidFill>
                <a:latin typeface="Comic Sans MS" pitchFamily="66" charset="0"/>
                <a:cs typeface="+mn-cs"/>
              </a:rPr>
              <a:t>______ information is contained on structures called chromosomes.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477" y="336549"/>
            <a:ext cx="1447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Genetic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3076" name="Picture 2" descr="http://distributed.org.ua/images/news/med/human_chromoso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00162"/>
            <a:ext cx="4513263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371600"/>
            <a:ext cx="3733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How many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total</a:t>
            </a:r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 chromosomes are there?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362200"/>
            <a:ext cx="3733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68009"/>
                </a:solidFill>
                <a:latin typeface="Comic Sans MS" pitchFamily="66" charset="0"/>
              </a:rPr>
              <a:t>How many </a:t>
            </a:r>
            <a:r>
              <a:rPr lang="en-US" sz="2400" dirty="0">
                <a:solidFill>
                  <a:srgbClr val="0680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pairs</a:t>
            </a:r>
            <a:r>
              <a:rPr lang="en-US" sz="2400" dirty="0">
                <a:solidFill>
                  <a:srgbClr val="068009"/>
                </a:solidFill>
                <a:latin typeface="Comic Sans MS" pitchFamily="66" charset="0"/>
              </a:rPr>
              <a:t> of chromosomes are there?</a:t>
            </a:r>
          </a:p>
        </p:txBody>
      </p:sp>
      <p:pic>
        <p:nvPicPr>
          <p:cNvPr id="9" name="Picture 4" descr="http://www.treatgene.com/wp-content/uploads/2009/10/normalkaryoty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8" y="37338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76600" y="3124200"/>
            <a:ext cx="609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23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2128838"/>
            <a:ext cx="609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46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97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7010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+mn-cs"/>
              </a:rPr>
              <a:t>Paired chromosomes that carry the same sets of genes are called _________  chromosomes.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1066800"/>
            <a:ext cx="1981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homologous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200"/>
            <a:ext cx="495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Homologous Chromosomes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4101" name="Picture 6" descr="Homologous chrom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81000"/>
            <a:ext cx="23812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1760538"/>
            <a:ext cx="6553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7030A0"/>
                </a:solidFill>
                <a:latin typeface="Comic Sans MS" pitchFamily="66" charset="0"/>
                <a:cs typeface="+mn-cs"/>
              </a:rPr>
              <a:t>Homologous chromosomes carry the same genes, but may have different ______.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2133600"/>
            <a:ext cx="1219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1858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alleles</a:t>
            </a:r>
            <a:endParaRPr lang="en-US" sz="2000" b="1" dirty="0">
              <a:solidFill>
                <a:srgbClr val="185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2" name="Picture 10" descr="http://www.accessexcellence.org/AE/AEPC/NIH/images/chromoso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8000" y="2895600"/>
            <a:ext cx="3886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68009"/>
                </a:solidFill>
                <a:latin typeface="Comic Sans MS" pitchFamily="66" charset="0"/>
                <a:cs typeface="+mn-cs"/>
              </a:rPr>
              <a:t>Humans have ___ pairs of homologous chromosomes.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2895600"/>
            <a:ext cx="609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23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2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297" y="251440"/>
            <a:ext cx="8305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Body cells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+mn-cs"/>
              </a:rPr>
              <a:t>contain homologous pairs of chromosomes are called ______.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514350"/>
            <a:ext cx="1219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diploid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062038"/>
            <a:ext cx="81534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Sex cells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+mn-cs"/>
              </a:rPr>
              <a:t>contain one chromosome of each pair and are called ______.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1447800"/>
            <a:ext cx="1295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haploid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1981200"/>
            <a:ext cx="8534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These are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homologous chromosomes.</a:t>
            </a:r>
            <a:endParaRPr lang="en-US" sz="2400" dirty="0"/>
          </a:p>
        </p:txBody>
      </p:sp>
      <p:pic>
        <p:nvPicPr>
          <p:cNvPr id="5127" name="Picture 12" descr="http://upload.wikimedia.org/wikipedia/commons/thumb/9/99/Haploid_vs_diploid.svg/120px-Haploid_vs_diploi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01813"/>
            <a:ext cx="1600200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1000" y="2895600"/>
            <a:ext cx="6400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2400" dirty="0">
                <a:latin typeface="Comic Sans MS" pitchFamily="66" charset="0"/>
              </a:rPr>
              <a:t>Human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body cells </a:t>
            </a:r>
            <a:r>
              <a:rPr lang="en-US" sz="2400" dirty="0">
                <a:latin typeface="Comic Sans MS" pitchFamily="66" charset="0"/>
              </a:rPr>
              <a:t>have ___ chromosomes.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3581400"/>
            <a:ext cx="6172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2400" dirty="0">
                <a:latin typeface="Comic Sans MS" pitchFamily="66" charset="0"/>
              </a:rPr>
              <a:t>Human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sex cells </a:t>
            </a:r>
            <a:r>
              <a:rPr lang="en-US" sz="2400" dirty="0">
                <a:latin typeface="Comic Sans MS" pitchFamily="66" charset="0"/>
              </a:rPr>
              <a:t>have ___ chromosomes.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0" y="3581400"/>
            <a:ext cx="609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23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2895600"/>
            <a:ext cx="609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46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13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4" grpId="0"/>
      <p:bldP spid="16" grpId="0"/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ertilization of haploid cells into diploid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990600"/>
            <a:ext cx="860583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76200"/>
            <a:ext cx="3962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Diploid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or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Haploid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?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5600" y="1371600"/>
            <a:ext cx="1219200" cy="5334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95600" y="3810000"/>
            <a:ext cx="1219200" cy="5334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2209800"/>
            <a:ext cx="1219200" cy="533400"/>
          </a:xfrm>
          <a:prstGeom prst="roundRect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4572000"/>
            <a:ext cx="1219200" cy="533400"/>
          </a:xfrm>
          <a:prstGeom prst="roundRect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848600" y="3429000"/>
            <a:ext cx="1219200" cy="533400"/>
          </a:xfrm>
          <a:prstGeom prst="roundRect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248400" y="3429000"/>
            <a:ext cx="1219200" cy="533400"/>
          </a:xfrm>
          <a:prstGeom prst="roundRect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48200" y="3429000"/>
            <a:ext cx="1219200" cy="533400"/>
          </a:xfrm>
          <a:prstGeom prst="roundRect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6781800" cy="517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2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5043487" cy="688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6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3316" y="1227833"/>
            <a:ext cx="528016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charset="2"/>
              <a:buNone/>
            </a:pPr>
            <a:r>
              <a:rPr lang="en-US">
                <a:solidFill>
                  <a:srgbClr val="003366"/>
                </a:solidFill>
              </a:rPr>
              <a:t>Meiosis I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358348" y="1489"/>
            <a:ext cx="4005363" cy="36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Sexual Reproduction and Genetics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788967" y="304800"/>
            <a:ext cx="7773229" cy="4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2500" b="1" dirty="0">
                <a:solidFill>
                  <a:srgbClr val="A6000D"/>
                </a:solidFill>
              </a:rPr>
              <a:t>Meiosis</a:t>
            </a: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679174" y="1887141"/>
            <a:ext cx="528016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dirty="0"/>
              <a:t>Interphase</a:t>
            </a:r>
          </a:p>
        </p:txBody>
      </p:sp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1118152" y="2539008"/>
            <a:ext cx="528016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dirty="0"/>
              <a:t>Chromosomes replicate.</a:t>
            </a: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1126435" y="3204271"/>
            <a:ext cx="528016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dirty="0"/>
              <a:t>Chromatin condenses.</a:t>
            </a:r>
          </a:p>
        </p:txBody>
      </p:sp>
      <p:pic>
        <p:nvPicPr>
          <p:cNvPr id="12296" name="Picture 17" descr="ch 10 im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11" y="584896"/>
            <a:ext cx="2772189" cy="296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18"/>
          <p:cNvSpPr txBox="1">
            <a:spLocks noChangeArrowheads="1"/>
          </p:cNvSpPr>
          <p:nvPr/>
        </p:nvSpPr>
        <p:spPr bwMode="auto">
          <a:xfrm>
            <a:off x="7094055" y="3618013"/>
            <a:ext cx="1519858" cy="30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r" eaLnBrk="1" hangingPunct="1">
              <a:buClr>
                <a:srgbClr val="A6000D"/>
              </a:buClr>
              <a:buFont typeface="Wingdings" charset="2"/>
              <a:buNone/>
            </a:pPr>
            <a:r>
              <a:rPr lang="en-US" sz="1400" b="1"/>
              <a:t>Interphase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19735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3316" y="1227832"/>
            <a:ext cx="528016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charset="2"/>
              <a:buNone/>
            </a:pPr>
            <a:r>
              <a:rPr lang="en-US">
                <a:solidFill>
                  <a:srgbClr val="003366"/>
                </a:solidFill>
              </a:rPr>
              <a:t>Meiosis I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358348" y="1489"/>
            <a:ext cx="4005363" cy="36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Sexual Reproduction and Genetics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93587" y="483692"/>
            <a:ext cx="7773229" cy="4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2500" b="1">
                <a:solidFill>
                  <a:srgbClr val="A6000D"/>
                </a:solidFill>
              </a:rPr>
              <a:t>Meiosis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679174" y="1887141"/>
            <a:ext cx="528016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/>
              <a:t>Prophase I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118153" y="2543473"/>
            <a:ext cx="6170543" cy="10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dirty="0"/>
              <a:t>Pairing of homologous chromosomes occurs.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1126435" y="3612059"/>
            <a:ext cx="7288696" cy="10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dirty="0"/>
              <a:t>Each chromosome consists of two chromatids.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1126435" y="4676180"/>
            <a:ext cx="7288696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dirty="0"/>
              <a:t>The nuclear membrane breaks down.</a:t>
            </a: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1126435" y="5278934"/>
            <a:ext cx="7288696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dirty="0"/>
              <a:t>Spindles form.</a:t>
            </a:r>
          </a:p>
        </p:txBody>
      </p:sp>
      <p:pic>
        <p:nvPicPr>
          <p:cNvPr id="13322" name="Picture 14" descr="ch 10 im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99" y="581919"/>
            <a:ext cx="2869923" cy="309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7094055" y="3618013"/>
            <a:ext cx="1519858" cy="30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r" eaLnBrk="1" hangingPunct="1">
              <a:buClr>
                <a:srgbClr val="A6000D"/>
              </a:buClr>
              <a:buFont typeface="Wingdings" charset="2"/>
              <a:buNone/>
            </a:pPr>
            <a:r>
              <a:rPr lang="en-US" sz="1400" b="1"/>
              <a:t>Prophase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023240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3316" y="1227833"/>
            <a:ext cx="5280163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charset="2"/>
              <a:buNone/>
            </a:pPr>
            <a:r>
              <a:rPr lang="en-US" sz="2600">
                <a:solidFill>
                  <a:srgbClr val="003366"/>
                </a:solidFill>
              </a:rPr>
              <a:t>Meiosis I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58348" y="1489"/>
            <a:ext cx="4005363" cy="36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Sexual Reproduction and Genetics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93587" y="483692"/>
            <a:ext cx="7773229" cy="4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2500" b="1">
                <a:solidFill>
                  <a:srgbClr val="A6000D"/>
                </a:solidFill>
              </a:rPr>
              <a:t>Meiosis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79174" y="1753196"/>
            <a:ext cx="5280163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sz="2600"/>
              <a:t>Prophase I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1118152" y="2266653"/>
            <a:ext cx="7164457" cy="9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sz="2600" dirty="0"/>
              <a:t>Crossing over produces exchange of genetic information.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1126435" y="3192364"/>
            <a:ext cx="7421217" cy="133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sz="2600" dirty="0">
                <a:solidFill>
                  <a:srgbClr val="A6000D"/>
                </a:solidFill>
              </a:rPr>
              <a:t>Crossing over</a:t>
            </a:r>
            <a:r>
              <a:rPr lang="en-US" sz="2600" dirty="0">
                <a:cs typeface="Times New Roman" pitchFamily="-65" charset="0"/>
              </a:rPr>
              <a:t>—chromosomal segments are exchanged between a pair of homologous chromosomes.</a:t>
            </a:r>
          </a:p>
        </p:txBody>
      </p:sp>
      <p:pic>
        <p:nvPicPr>
          <p:cNvPr id="14344" name="Picture 14" descr="ch 10 im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707" y="4487169"/>
            <a:ext cx="4505739" cy="172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5" descr="audio_btn">
            <a:hlinkClick r:id="" action="ppaction://noaction">
              <a:snd r:embed="rId5" name="10.08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94" y="4058544"/>
            <a:ext cx="390663" cy="4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917647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3316" y="1227832"/>
            <a:ext cx="528016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charset="2"/>
              <a:buNone/>
            </a:pPr>
            <a:r>
              <a:rPr lang="en-US">
                <a:solidFill>
                  <a:srgbClr val="003366"/>
                </a:solidFill>
              </a:rPr>
              <a:t>Meiosis I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58348" y="1489"/>
            <a:ext cx="4005363" cy="36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Sexual Reproduction and Genetics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93587" y="483692"/>
            <a:ext cx="7773229" cy="4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2500" b="1">
                <a:solidFill>
                  <a:srgbClr val="A6000D"/>
                </a:solidFill>
              </a:rPr>
              <a:t>Meiosis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79174" y="1887141"/>
            <a:ext cx="528016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dirty="0"/>
              <a:t>Metaphase I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118153" y="2547937"/>
            <a:ext cx="3652630" cy="206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dirty="0"/>
              <a:t>Chromosome centromeres attach to spindle fibers.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1060174" y="4634195"/>
            <a:ext cx="7421217" cy="10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dirty="0"/>
              <a:t>Homologous chromosomes line up at the equator.</a:t>
            </a:r>
            <a:endParaRPr lang="en-US" dirty="0">
              <a:cs typeface="Times New Roman" pitchFamily="-65" charset="0"/>
            </a:endParaRPr>
          </a:p>
        </p:txBody>
      </p:sp>
      <p:pic>
        <p:nvPicPr>
          <p:cNvPr id="15368" name="Picture 12" descr="ch 10 im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56" y="581919"/>
            <a:ext cx="3330990" cy="309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7094055" y="3618013"/>
            <a:ext cx="1519858" cy="30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r" eaLnBrk="1" hangingPunct="1">
              <a:buClr>
                <a:srgbClr val="A6000D"/>
              </a:buClr>
              <a:buFont typeface="Wingdings" charset="2"/>
              <a:buNone/>
            </a:pPr>
            <a:r>
              <a:rPr lang="en-US" sz="1400" b="1"/>
              <a:t>Metaphase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172839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genes passed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By the 1900’s even though Mendel and other scientists after him had made discoveries regarding the inheritance of traits, genes were still a mystery</a:t>
            </a:r>
          </a:p>
          <a:p>
            <a:pPr lvl="1"/>
            <a:r>
              <a:rPr lang="en-US" sz="2400" dirty="0" smtClean="0"/>
              <a:t>Where were they located?</a:t>
            </a:r>
          </a:p>
          <a:p>
            <a:pPr lvl="1"/>
            <a:r>
              <a:rPr lang="en-US" sz="2400" dirty="0" smtClean="0"/>
              <a:t>How did they pass on information from one cell to another? </a:t>
            </a:r>
          </a:p>
          <a:p>
            <a:r>
              <a:rPr lang="en-US" sz="2800" dirty="0" smtClean="0"/>
              <a:t>In order to understand this, we have to understand reproduction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0370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3316" y="1227832"/>
            <a:ext cx="528016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charset="2"/>
              <a:buNone/>
            </a:pPr>
            <a:r>
              <a:rPr lang="en-US">
                <a:solidFill>
                  <a:srgbClr val="003366"/>
                </a:solidFill>
              </a:rPr>
              <a:t>Meiosis I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358348" y="1489"/>
            <a:ext cx="4005363" cy="36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Sexual Reproduction and Genetics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93587" y="483692"/>
            <a:ext cx="7773229" cy="4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2500" b="1">
                <a:solidFill>
                  <a:srgbClr val="A6000D"/>
                </a:solidFill>
              </a:rPr>
              <a:t> Meiosis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79174" y="1887141"/>
            <a:ext cx="528016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/>
              <a:t>Anaphase I</a:t>
            </a:r>
          </a:p>
        </p:txBody>
      </p:sp>
      <p:pic>
        <p:nvPicPr>
          <p:cNvPr id="16390" name="Picture 12" descr="ch 10 im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09" y="581919"/>
            <a:ext cx="3354457" cy="309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7094055" y="3618013"/>
            <a:ext cx="1519858" cy="30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r" eaLnBrk="1" hangingPunct="1">
              <a:buClr>
                <a:srgbClr val="A6000D"/>
              </a:buClr>
              <a:buFont typeface="Wingdings" charset="2"/>
              <a:buNone/>
            </a:pPr>
            <a:r>
              <a:rPr lang="en-US" sz="1400" b="1"/>
              <a:t>Anaphase I</a:t>
            </a:r>
          </a:p>
        </p:txBody>
      </p:sp>
      <p:grpSp>
        <p:nvGrpSpPr>
          <p:cNvPr id="16392" name="Group 15"/>
          <p:cNvGrpSpPr>
            <a:grpSpLocks/>
          </p:cNvGrpSpPr>
          <p:nvPr/>
        </p:nvGrpSpPr>
        <p:grpSpPr bwMode="auto">
          <a:xfrm>
            <a:off x="1118153" y="2544961"/>
            <a:ext cx="7165837" cy="2085082"/>
            <a:chOff x="810" y="1710"/>
            <a:chExt cx="5191" cy="1401"/>
          </a:xfrm>
        </p:grpSpPr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>
              <a:off x="810" y="1710"/>
              <a:ext cx="274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19" tIns="50712" rIns="101419" bIns="50712">
              <a:spAutoFit/>
            </a:bodyPr>
            <a:lstStyle>
              <a:lvl1pPr marL="254000" indent="-2540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eaLnBrk="1" hangingPunct="1">
                <a:buClr>
                  <a:srgbClr val="A6000D"/>
                </a:buClr>
                <a:buFont typeface="Wingdings" charset="2"/>
                <a:buChar char="§"/>
              </a:pPr>
              <a:r>
                <a:rPr lang="en-US"/>
                <a:t>Homologous chromosomes separate and move</a:t>
              </a:r>
            </a:p>
          </p:txBody>
        </p:sp>
        <p:sp>
          <p:nvSpPr>
            <p:cNvPr id="16394" name="Text Box 14"/>
            <p:cNvSpPr txBox="1">
              <a:spLocks noChangeArrowheads="1"/>
            </p:cNvSpPr>
            <p:nvPr/>
          </p:nvSpPr>
          <p:spPr bwMode="auto">
            <a:xfrm>
              <a:off x="1771" y="2711"/>
              <a:ext cx="423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19" tIns="50712" rIns="101419" bIns="50712">
              <a:spAutoFit/>
            </a:bodyPr>
            <a:lstStyle>
              <a:lvl1pPr marL="254000" indent="-2540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eaLnBrk="1" hangingPunct="1">
                <a:buClr>
                  <a:srgbClr val="A6000D"/>
                </a:buClr>
                <a:buFont typeface="Wingdings" charset="2"/>
                <a:buNone/>
              </a:pPr>
              <a:r>
                <a:rPr lang="en-US" dirty="0"/>
                <a:t>to opposite poles of the cell.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9936530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3316" y="1227832"/>
            <a:ext cx="528016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charset="2"/>
              <a:buNone/>
            </a:pPr>
            <a:r>
              <a:rPr lang="en-US">
                <a:solidFill>
                  <a:srgbClr val="003366"/>
                </a:solidFill>
              </a:rPr>
              <a:t>Meiosis I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358348" y="1489"/>
            <a:ext cx="4005363" cy="36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Sexual Reproduction and Genetics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93587" y="483692"/>
            <a:ext cx="7773229" cy="4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2500" b="1">
                <a:solidFill>
                  <a:srgbClr val="A6000D"/>
                </a:solidFill>
              </a:rPr>
              <a:t>Meiosis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79174" y="1927325"/>
            <a:ext cx="528016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/>
              <a:t>Telophase I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1118153" y="2628305"/>
            <a:ext cx="2791239" cy="10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dirty="0"/>
              <a:t>The spindles break down.</a:t>
            </a: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1126435" y="3787676"/>
            <a:ext cx="7363239" cy="10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dirty="0"/>
              <a:t>Chromosomes uncoil and form two nuclei.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1088656" y="4780831"/>
            <a:ext cx="7363239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dirty="0"/>
              <a:t>The cell divides.</a:t>
            </a:r>
          </a:p>
        </p:txBody>
      </p:sp>
      <p:pic>
        <p:nvPicPr>
          <p:cNvPr id="17417" name="Picture 13" descr="ch 10 im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44" y="581919"/>
            <a:ext cx="3950804" cy="25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14"/>
          <p:cNvSpPr txBox="1">
            <a:spLocks noChangeArrowheads="1"/>
          </p:cNvSpPr>
          <p:nvPr/>
        </p:nvSpPr>
        <p:spPr bwMode="auto">
          <a:xfrm>
            <a:off x="7094055" y="3147716"/>
            <a:ext cx="1519858" cy="30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r" eaLnBrk="1" hangingPunct="1">
              <a:buClr>
                <a:srgbClr val="A6000D"/>
              </a:buClr>
              <a:buFont typeface="Wingdings" charset="2"/>
              <a:buNone/>
            </a:pPr>
            <a:r>
              <a:rPr lang="en-US" sz="1400" b="1"/>
              <a:t>Telophase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007291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3316" y="1227833"/>
            <a:ext cx="7733196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charset="2"/>
              <a:buNone/>
            </a:pPr>
            <a:r>
              <a:rPr lang="en-US">
                <a:solidFill>
                  <a:srgbClr val="003366"/>
                </a:solidFill>
              </a:rPr>
              <a:t>Meiosis II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7457" y="1951137"/>
            <a:ext cx="772491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/>
              <a:t>Prophase II</a:t>
            </a:r>
            <a:endParaRPr lang="en-US">
              <a:solidFill>
                <a:srgbClr val="CC0066"/>
              </a:solidFill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358348" y="1489"/>
            <a:ext cx="4005363" cy="36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Sexual Reproduction and Genetics</a:t>
            </a:r>
          </a:p>
        </p:txBody>
      </p:sp>
      <p:sp>
        <p:nvSpPr>
          <p:cNvPr id="18437" name="Text Box 15"/>
          <p:cNvSpPr txBox="1">
            <a:spLocks noChangeArrowheads="1"/>
          </p:cNvSpPr>
          <p:nvPr/>
        </p:nvSpPr>
        <p:spPr bwMode="auto">
          <a:xfrm>
            <a:off x="593587" y="483692"/>
            <a:ext cx="7773229" cy="4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2500" b="1">
                <a:solidFill>
                  <a:srgbClr val="A6000D"/>
                </a:solidFill>
              </a:rPr>
              <a:t>Meiosis</a:t>
            </a:r>
          </a:p>
        </p:txBody>
      </p:sp>
      <p:pic>
        <p:nvPicPr>
          <p:cNvPr id="18438" name="Picture 18" descr="ch 10 im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20" y="581919"/>
            <a:ext cx="4133022" cy="25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20"/>
          <p:cNvGrpSpPr>
            <a:grpSpLocks/>
          </p:cNvGrpSpPr>
          <p:nvPr/>
        </p:nvGrpSpPr>
        <p:grpSpPr bwMode="auto">
          <a:xfrm>
            <a:off x="1127816" y="2675930"/>
            <a:ext cx="7088532" cy="2667000"/>
            <a:chOff x="817" y="1723"/>
            <a:chExt cx="5135" cy="1792"/>
          </a:xfrm>
        </p:grpSpPr>
        <p:sp>
          <p:nvSpPr>
            <p:cNvPr id="18441" name="Text Box 11"/>
            <p:cNvSpPr txBox="1">
              <a:spLocks noChangeArrowheads="1"/>
            </p:cNvSpPr>
            <p:nvPr/>
          </p:nvSpPr>
          <p:spPr bwMode="auto">
            <a:xfrm>
              <a:off x="817" y="1723"/>
              <a:ext cx="2207" cy="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19" tIns="50712" rIns="101419" bIns="50712">
              <a:spAutoFit/>
            </a:bodyPr>
            <a:lstStyle>
              <a:lvl1pPr marL="254000" indent="-2540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eaLnBrk="1" hangingPunct="1">
                <a:buClr>
                  <a:srgbClr val="A6000D"/>
                </a:buClr>
                <a:buFont typeface="Wingdings" charset="2"/>
                <a:buChar char="§"/>
              </a:pPr>
              <a:r>
                <a:rPr lang="en-US" dirty="0">
                  <a:solidFill>
                    <a:srgbClr val="000000"/>
                  </a:solidFill>
                  <a:cs typeface="Times New Roman" pitchFamily="-65" charset="0"/>
                </a:rPr>
                <a:t>A second set of phases begins</a:t>
              </a:r>
            </a:p>
          </p:txBody>
        </p:sp>
        <p:sp>
          <p:nvSpPr>
            <p:cNvPr id="18442" name="Text Box 19"/>
            <p:cNvSpPr txBox="1">
              <a:spLocks noChangeArrowheads="1"/>
            </p:cNvSpPr>
            <p:nvPr/>
          </p:nvSpPr>
          <p:spPr bwMode="auto">
            <a:xfrm>
              <a:off x="817" y="2784"/>
              <a:ext cx="5135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19" tIns="50712" rIns="101419" bIns="50712">
              <a:spAutoFit/>
            </a:bodyPr>
            <a:lstStyle>
              <a:lvl1pPr marL="254000" indent="-2540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marL="457200" indent="-457200" eaLnBrk="1" hangingPunct="1">
                <a:buClr>
                  <a:srgbClr val="A6000D"/>
                </a:buClr>
                <a:buFont typeface="Arial" pitchFamily="34" charset="0"/>
                <a:buChar char="•"/>
              </a:pPr>
              <a:r>
                <a:rPr lang="en-US" dirty="0">
                  <a:solidFill>
                    <a:srgbClr val="000000"/>
                  </a:solidFill>
                  <a:cs typeface="Times New Roman" pitchFamily="-65" charset="0"/>
                </a:rPr>
                <a:t>as the spindle apparatus forms </a:t>
              </a:r>
              <a:r>
                <a:rPr lang="en-US" dirty="0" smtClean="0">
                  <a:solidFill>
                    <a:srgbClr val="000000"/>
                  </a:solidFill>
                  <a:cs typeface="Times New Roman" pitchFamily="-65" charset="0"/>
                </a:rPr>
                <a:t>and the chromosomes </a:t>
              </a:r>
              <a:r>
                <a:rPr lang="en-US" dirty="0">
                  <a:solidFill>
                    <a:srgbClr val="000000"/>
                  </a:solidFill>
                  <a:cs typeface="Times New Roman" pitchFamily="-65" charset="0"/>
                </a:rPr>
                <a:t>condense. </a:t>
              </a:r>
            </a:p>
          </p:txBody>
        </p:sp>
      </p:grpSp>
      <p:sp>
        <p:nvSpPr>
          <p:cNvPr id="18440" name="Text Box 21"/>
          <p:cNvSpPr txBox="1">
            <a:spLocks noChangeArrowheads="1"/>
          </p:cNvSpPr>
          <p:nvPr/>
        </p:nvSpPr>
        <p:spPr bwMode="auto">
          <a:xfrm>
            <a:off x="7094055" y="3120927"/>
            <a:ext cx="1519858" cy="30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r" eaLnBrk="1" hangingPunct="1">
              <a:buClr>
                <a:srgbClr val="A6000D"/>
              </a:buClr>
              <a:buFont typeface="Wingdings" charset="2"/>
              <a:buNone/>
            </a:pPr>
            <a:r>
              <a:rPr lang="en-US" sz="1400" b="1"/>
              <a:t>Prophase 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195339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3316" y="1227833"/>
            <a:ext cx="7733196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charset="2"/>
              <a:buNone/>
            </a:pPr>
            <a:r>
              <a:rPr lang="en-US">
                <a:solidFill>
                  <a:srgbClr val="003366"/>
                </a:solidFill>
              </a:rPr>
              <a:t>Meiosis II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7457" y="1951137"/>
            <a:ext cx="772491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/>
              <a:t>Metaphase II</a:t>
            </a:r>
            <a:endParaRPr lang="en-US">
              <a:solidFill>
                <a:srgbClr val="CC0066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58348" y="1489"/>
            <a:ext cx="4005363" cy="36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Sexual Reproduction and Genetics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593587" y="483692"/>
            <a:ext cx="7773229" cy="4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2500" b="1">
                <a:solidFill>
                  <a:srgbClr val="A6000D"/>
                </a:solidFill>
              </a:rPr>
              <a:t>Meiosis</a:t>
            </a:r>
          </a:p>
        </p:txBody>
      </p:sp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1127816" y="2671466"/>
            <a:ext cx="4153728" cy="2531566"/>
            <a:chOff x="817" y="1795"/>
            <a:chExt cx="3009" cy="1701"/>
          </a:xfrm>
        </p:grpSpPr>
        <p:sp>
          <p:nvSpPr>
            <p:cNvPr id="19465" name="Text Box 6"/>
            <p:cNvSpPr txBox="1">
              <a:spLocks noChangeArrowheads="1"/>
            </p:cNvSpPr>
            <p:nvPr/>
          </p:nvSpPr>
          <p:spPr bwMode="auto">
            <a:xfrm>
              <a:off x="817" y="1795"/>
              <a:ext cx="2495" cy="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19" tIns="50712" rIns="101419" bIns="50712">
              <a:spAutoFit/>
            </a:bodyPr>
            <a:lstStyle>
              <a:lvl1pPr marL="254000" indent="-2540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eaLnBrk="1" hangingPunct="1">
                <a:buClr>
                  <a:srgbClr val="A6000D"/>
                </a:buClr>
                <a:buFont typeface="Wingdings" charset="2"/>
                <a:buChar char="§"/>
              </a:pPr>
              <a:r>
                <a:rPr lang="en-US">
                  <a:solidFill>
                    <a:srgbClr val="000000"/>
                  </a:solidFill>
                  <a:cs typeface="Times New Roman" pitchFamily="-65" charset="0"/>
                </a:rPr>
                <a:t>A haploid number of chromosomes</a:t>
              </a:r>
            </a:p>
          </p:txBody>
        </p:sp>
        <p:sp>
          <p:nvSpPr>
            <p:cNvPr id="19466" name="Text Box 13"/>
            <p:cNvSpPr txBox="1">
              <a:spLocks noChangeArrowheads="1"/>
            </p:cNvSpPr>
            <p:nvPr/>
          </p:nvSpPr>
          <p:spPr bwMode="auto">
            <a:xfrm>
              <a:off x="1043" y="2765"/>
              <a:ext cx="2783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19" tIns="50712" rIns="101419" bIns="50712">
              <a:spAutoFit/>
            </a:bodyPr>
            <a:lstStyle>
              <a:lvl1pPr marL="254000" indent="-2540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eaLnBrk="1" hangingPunct="1">
                <a:buClr>
                  <a:srgbClr val="A6000D"/>
                </a:buClr>
                <a:buFont typeface="Wingdings" charset="2"/>
                <a:buNone/>
              </a:pPr>
              <a:r>
                <a:rPr lang="en-US" dirty="0">
                  <a:solidFill>
                    <a:srgbClr val="000000"/>
                  </a:solidFill>
                  <a:cs typeface="Times New Roman" pitchFamily="-65" charset="0"/>
                </a:rPr>
                <a:t>line up at the equator. </a:t>
              </a:r>
            </a:p>
          </p:txBody>
        </p:sp>
      </p:grpSp>
      <p:pic>
        <p:nvPicPr>
          <p:cNvPr id="19463" name="Picture 15" descr="ch 10 im 16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33" y="581919"/>
            <a:ext cx="3711989" cy="256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16"/>
          <p:cNvSpPr txBox="1">
            <a:spLocks noChangeArrowheads="1"/>
          </p:cNvSpPr>
          <p:nvPr/>
        </p:nvSpPr>
        <p:spPr bwMode="auto">
          <a:xfrm>
            <a:off x="7094055" y="3120927"/>
            <a:ext cx="1519858" cy="30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r" eaLnBrk="1" hangingPunct="1">
              <a:buClr>
                <a:srgbClr val="A6000D"/>
              </a:buClr>
              <a:buFont typeface="Wingdings" charset="2"/>
              <a:buNone/>
            </a:pPr>
            <a:r>
              <a:rPr lang="en-US" sz="1400" b="1"/>
              <a:t>Metaphase 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666822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3316" y="1227833"/>
            <a:ext cx="7733196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charset="2"/>
              <a:buNone/>
            </a:pPr>
            <a:r>
              <a:rPr lang="en-US">
                <a:solidFill>
                  <a:srgbClr val="003366"/>
                </a:solidFill>
              </a:rPr>
              <a:t>Meiosis II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358348" y="1489"/>
            <a:ext cx="4005363" cy="36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Sexual Reproduction and Genetics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593587" y="483692"/>
            <a:ext cx="7773229" cy="4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2500" b="1">
                <a:solidFill>
                  <a:srgbClr val="A6000D"/>
                </a:solidFill>
              </a:rPr>
              <a:t>Meiosis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687457" y="1951137"/>
            <a:ext cx="772491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/>
              <a:t>Anaphase II</a:t>
            </a:r>
            <a:endParaRPr lang="en-US">
              <a:solidFill>
                <a:srgbClr val="CC0066"/>
              </a:solidFill>
            </a:endParaRPr>
          </a:p>
        </p:txBody>
      </p:sp>
      <p:pic>
        <p:nvPicPr>
          <p:cNvPr id="20486" name="Picture 13" descr="ch 10 im 16 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68" y="581919"/>
            <a:ext cx="3688522" cy="257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7094055" y="3120927"/>
            <a:ext cx="1519858" cy="30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r" eaLnBrk="1" hangingPunct="1">
              <a:buClr>
                <a:srgbClr val="A6000D"/>
              </a:buClr>
              <a:buFont typeface="Wingdings" charset="2"/>
              <a:buNone/>
            </a:pPr>
            <a:r>
              <a:rPr lang="en-US" sz="1400" b="1"/>
              <a:t>Anaphase II</a:t>
            </a:r>
          </a:p>
        </p:txBody>
      </p:sp>
      <p:grpSp>
        <p:nvGrpSpPr>
          <p:cNvPr id="20488" name="Group 16"/>
          <p:cNvGrpSpPr>
            <a:grpSpLocks/>
          </p:cNvGrpSpPr>
          <p:nvPr/>
        </p:nvGrpSpPr>
        <p:grpSpPr bwMode="auto">
          <a:xfrm>
            <a:off x="381000" y="2675930"/>
            <a:ext cx="8559783" cy="3457278"/>
            <a:chOff x="817" y="1708"/>
            <a:chExt cx="5640" cy="2323"/>
          </a:xfrm>
        </p:grpSpPr>
        <p:sp>
          <p:nvSpPr>
            <p:cNvPr id="20489" name="Text Box 10"/>
            <p:cNvSpPr txBox="1">
              <a:spLocks noChangeArrowheads="1"/>
            </p:cNvSpPr>
            <p:nvPr/>
          </p:nvSpPr>
          <p:spPr bwMode="auto">
            <a:xfrm>
              <a:off x="817" y="1708"/>
              <a:ext cx="2495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19" tIns="50712" rIns="101419" bIns="50712">
              <a:spAutoFit/>
            </a:bodyPr>
            <a:lstStyle>
              <a:lvl1pPr marL="254000" indent="-2540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eaLnBrk="1" hangingPunct="1">
                <a:buClr>
                  <a:srgbClr val="A6000D"/>
                </a:buClr>
                <a:buFont typeface="Wingdings" charset="2"/>
                <a:buChar char="§"/>
              </a:pPr>
              <a:r>
                <a:rPr lang="en-US" dirty="0">
                  <a:solidFill>
                    <a:srgbClr val="000000"/>
                  </a:solidFill>
                  <a:cs typeface="Times New Roman" pitchFamily="-65" charset="0"/>
                </a:rPr>
                <a:t>The sister chromatids are</a:t>
              </a:r>
            </a:p>
          </p:txBody>
        </p:sp>
        <p:sp>
          <p:nvSpPr>
            <p:cNvPr id="20490" name="Text Box 15"/>
            <p:cNvSpPr txBox="1">
              <a:spLocks noChangeArrowheads="1"/>
            </p:cNvSpPr>
            <p:nvPr/>
          </p:nvSpPr>
          <p:spPr bwMode="auto">
            <a:xfrm>
              <a:off x="1016" y="2308"/>
              <a:ext cx="5441" cy="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1419" tIns="50712" rIns="101419" bIns="50712">
              <a:spAutoFit/>
            </a:bodyPr>
            <a:lstStyle>
              <a:lvl1pPr marL="254000" indent="-2540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eaLnBrk="1" hangingPunct="1">
                <a:buClr>
                  <a:srgbClr val="A6000D"/>
                </a:buClr>
                <a:buFont typeface="Wingdings" charset="2"/>
                <a:buNone/>
              </a:pPr>
              <a:r>
                <a:rPr lang="en-US" dirty="0">
                  <a:solidFill>
                    <a:srgbClr val="000000"/>
                  </a:solidFill>
                  <a:cs typeface="Times New Roman" pitchFamily="-65" charset="0"/>
                </a:rPr>
                <a:t>pulled apart at the centromere by spindle </a:t>
              </a:r>
            </a:p>
            <a:p>
              <a:pPr eaLnBrk="1" hangingPunct="1">
                <a:buClr>
                  <a:srgbClr val="A6000D"/>
                </a:buClr>
                <a:buFont typeface="Wingdings" charset="2"/>
                <a:buNone/>
              </a:pPr>
              <a:r>
                <a:rPr lang="en-US" dirty="0">
                  <a:solidFill>
                    <a:srgbClr val="000000"/>
                  </a:solidFill>
                  <a:cs typeface="Times New Roman" pitchFamily="-65" charset="0"/>
                </a:rPr>
                <a:t>fibers and move toward the opposite poles </a:t>
              </a:r>
            </a:p>
            <a:p>
              <a:pPr eaLnBrk="1" hangingPunct="1">
                <a:buClr>
                  <a:srgbClr val="A6000D"/>
                </a:buClr>
                <a:buFont typeface="Wingdings" charset="2"/>
                <a:buNone/>
              </a:pPr>
              <a:r>
                <a:rPr lang="en-US" dirty="0">
                  <a:solidFill>
                    <a:srgbClr val="000000"/>
                  </a:solidFill>
                  <a:cs typeface="Times New Roman" pitchFamily="-65" charset="0"/>
                </a:rPr>
                <a:t>of the cell.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8074641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358348" y="1489"/>
            <a:ext cx="4005363" cy="36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Sexual Reproduction and Genetics</a:t>
            </a:r>
          </a:p>
        </p:txBody>
      </p: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593587" y="483692"/>
            <a:ext cx="7773229" cy="4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2500" b="1">
                <a:solidFill>
                  <a:srgbClr val="A6000D"/>
                </a:solidFill>
              </a:rPr>
              <a:t>Meiosis</a:t>
            </a:r>
          </a:p>
        </p:txBody>
      </p:sp>
      <p:sp>
        <p:nvSpPr>
          <p:cNvPr id="21508" name="Text Box 15"/>
          <p:cNvSpPr txBox="1">
            <a:spLocks noChangeArrowheads="1"/>
          </p:cNvSpPr>
          <p:nvPr/>
        </p:nvSpPr>
        <p:spPr bwMode="auto">
          <a:xfrm>
            <a:off x="683316" y="1227832"/>
            <a:ext cx="7733196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charset="2"/>
              <a:buNone/>
            </a:pPr>
            <a:r>
              <a:rPr lang="en-US">
                <a:solidFill>
                  <a:srgbClr val="003366"/>
                </a:solidFill>
              </a:rPr>
              <a:t>Meiosis II</a:t>
            </a:r>
          </a:p>
        </p:txBody>
      </p:sp>
      <p:sp>
        <p:nvSpPr>
          <p:cNvPr id="21509" name="Text Box 17"/>
          <p:cNvSpPr txBox="1">
            <a:spLocks noChangeArrowheads="1"/>
          </p:cNvSpPr>
          <p:nvPr/>
        </p:nvSpPr>
        <p:spPr bwMode="auto">
          <a:xfrm>
            <a:off x="687457" y="1951137"/>
            <a:ext cx="772491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/>
              <a:t>Telophase II</a:t>
            </a:r>
            <a:endParaRPr lang="en-US">
              <a:solidFill>
                <a:srgbClr val="CC0066"/>
              </a:solidFill>
            </a:endParaRPr>
          </a:p>
        </p:txBody>
      </p:sp>
      <p:pic>
        <p:nvPicPr>
          <p:cNvPr id="21510" name="Picture 19" descr="ch 10 im 17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9" y="581919"/>
            <a:ext cx="2614543" cy="26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22"/>
          <p:cNvGrpSpPr>
            <a:grpSpLocks/>
          </p:cNvGrpSpPr>
          <p:nvPr/>
        </p:nvGrpSpPr>
        <p:grpSpPr bwMode="auto">
          <a:xfrm>
            <a:off x="1126435" y="2672953"/>
            <a:ext cx="7290076" cy="2530078"/>
            <a:chOff x="816" y="1796"/>
            <a:chExt cx="5281" cy="1700"/>
          </a:xfrm>
        </p:grpSpPr>
        <p:sp>
          <p:nvSpPr>
            <p:cNvPr id="21513" name="Text Box 10"/>
            <p:cNvSpPr txBox="1">
              <a:spLocks noChangeArrowheads="1"/>
            </p:cNvSpPr>
            <p:nvPr/>
          </p:nvSpPr>
          <p:spPr bwMode="auto">
            <a:xfrm>
              <a:off x="816" y="1796"/>
              <a:ext cx="2976" cy="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19" tIns="50712" rIns="101419" bIns="50712">
              <a:spAutoFit/>
            </a:bodyPr>
            <a:lstStyle>
              <a:lvl1pPr marL="254000" indent="-2540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eaLnBrk="1" hangingPunct="1">
                <a:buClr>
                  <a:srgbClr val="A6000D"/>
                </a:buClr>
                <a:buFont typeface="Wingdings" charset="2"/>
                <a:buChar char="§"/>
              </a:pPr>
              <a:r>
                <a:rPr lang="en-US">
                  <a:solidFill>
                    <a:srgbClr val="000000"/>
                  </a:solidFill>
                  <a:cs typeface="Times New Roman" pitchFamily="-65" charset="0"/>
                </a:rPr>
                <a:t>The chromosomes reach the poles, and</a:t>
              </a:r>
            </a:p>
          </p:txBody>
        </p:sp>
        <p:sp>
          <p:nvSpPr>
            <p:cNvPr id="21514" name="Text Box 21"/>
            <p:cNvSpPr txBox="1">
              <a:spLocks noChangeArrowheads="1"/>
            </p:cNvSpPr>
            <p:nvPr/>
          </p:nvSpPr>
          <p:spPr bwMode="auto">
            <a:xfrm>
              <a:off x="1027" y="2765"/>
              <a:ext cx="5070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19" tIns="50712" rIns="101419" bIns="50712">
              <a:spAutoFit/>
            </a:bodyPr>
            <a:lstStyle>
              <a:lvl1pPr marL="254000" indent="-2540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1pPr>
              <a:lvl2pPr marL="742950" indent="-28575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2pPr>
              <a:lvl3pPr marL="11430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3pPr>
              <a:lvl4pPr marL="16002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4pPr>
              <a:lvl5pPr marL="2057400" indent="-228600" defTabSz="1019175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</a:defRPr>
              </a:lvl9pPr>
            </a:lstStyle>
            <a:p>
              <a:pPr eaLnBrk="1" hangingPunct="1">
                <a:buClr>
                  <a:srgbClr val="A6000D"/>
                </a:buClr>
                <a:buFont typeface="Wingdings" charset="2"/>
                <a:buNone/>
              </a:pPr>
              <a:r>
                <a:rPr lang="en-US" dirty="0">
                  <a:solidFill>
                    <a:srgbClr val="000000"/>
                  </a:solidFill>
                  <a:cs typeface="Times New Roman" pitchFamily="-65" charset="0"/>
                </a:rPr>
                <a:t>the nuclear membrane and nuclei reform.</a:t>
              </a:r>
            </a:p>
          </p:txBody>
        </p:sp>
      </p:grpSp>
      <p:sp>
        <p:nvSpPr>
          <p:cNvPr id="21512" name="Text Box 24"/>
          <p:cNvSpPr txBox="1">
            <a:spLocks noChangeArrowheads="1"/>
          </p:cNvSpPr>
          <p:nvPr/>
        </p:nvSpPr>
        <p:spPr bwMode="auto">
          <a:xfrm>
            <a:off x="7094055" y="3234036"/>
            <a:ext cx="1519858" cy="30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r" eaLnBrk="1" hangingPunct="1">
              <a:buClr>
                <a:srgbClr val="A6000D"/>
              </a:buClr>
              <a:buFont typeface="Wingdings" charset="2"/>
              <a:buNone/>
            </a:pPr>
            <a:r>
              <a:rPr lang="en-US" sz="1400" b="1"/>
              <a:t>Telophase 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921144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3316" y="1227832"/>
            <a:ext cx="7733196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charset="2"/>
              <a:buNone/>
            </a:pPr>
            <a:r>
              <a:rPr lang="en-US">
                <a:solidFill>
                  <a:srgbClr val="003366"/>
                </a:solidFill>
              </a:rPr>
              <a:t>Meiosis II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58348" y="1489"/>
            <a:ext cx="4005363" cy="36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Sexual Reproduction and Genetics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662609" y="1910953"/>
            <a:ext cx="3909391" cy="255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/>
              <a:t>Cytokinesis results in four haploid cells, each with </a:t>
            </a:r>
            <a:r>
              <a:rPr lang="en-US" i="1"/>
              <a:t>n</a:t>
            </a:r>
            <a:r>
              <a:rPr lang="en-US"/>
              <a:t> number of chromosomes.</a:t>
            </a:r>
            <a:endParaRPr lang="en-US">
              <a:solidFill>
                <a:srgbClr val="CC0066"/>
              </a:solidFill>
            </a:endParaRP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593587" y="483692"/>
            <a:ext cx="7773229" cy="4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2500" b="1">
                <a:solidFill>
                  <a:srgbClr val="A6000D"/>
                </a:solidFill>
              </a:rPr>
              <a:t>Meiosis</a:t>
            </a:r>
          </a:p>
        </p:txBody>
      </p:sp>
      <p:pic>
        <p:nvPicPr>
          <p:cNvPr id="22534" name="Picture 14" descr="ch 10 im 17 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57" y="581919"/>
            <a:ext cx="2749826" cy="268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15"/>
          <p:cNvSpPr txBox="1">
            <a:spLocks noChangeArrowheads="1"/>
          </p:cNvSpPr>
          <p:nvPr/>
        </p:nvSpPr>
        <p:spPr bwMode="auto">
          <a:xfrm>
            <a:off x="7094055" y="3234036"/>
            <a:ext cx="1519858" cy="30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r" eaLnBrk="1" hangingPunct="1">
              <a:buClr>
                <a:srgbClr val="A6000D"/>
              </a:buClr>
              <a:buFont typeface="Wingdings" charset="2"/>
              <a:buNone/>
            </a:pPr>
            <a:r>
              <a:rPr lang="en-US" sz="1400" b="1"/>
              <a:t>Cytokinesis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168451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3316" y="1227833"/>
            <a:ext cx="7733196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charset="2"/>
              <a:buNone/>
            </a:pPr>
            <a:r>
              <a:rPr lang="en-US">
                <a:solidFill>
                  <a:srgbClr val="003366"/>
                </a:solidFill>
              </a:rPr>
              <a:t>The Importance of Meiosis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7457" y="1897559"/>
            <a:ext cx="772491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/>
              <a:t>Meiosis consists of two sets of divisions</a:t>
            </a:r>
            <a:endParaRPr lang="en-US">
              <a:solidFill>
                <a:srgbClr val="CC0066"/>
              </a:solidFill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358348" y="1489"/>
            <a:ext cx="4005363" cy="36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Sexual Reproduction and Genetics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687457" y="2562821"/>
            <a:ext cx="7724913" cy="10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/>
              <a:t>Produces four haploid daughter cells that are not identical</a:t>
            </a:r>
            <a:endParaRPr lang="en-US">
              <a:solidFill>
                <a:srgbClr val="CC0066"/>
              </a:solidFill>
            </a:endParaRP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593587" y="483692"/>
            <a:ext cx="7773229" cy="4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2500" b="1">
                <a:solidFill>
                  <a:srgbClr val="A6000D"/>
                </a:solidFill>
              </a:rPr>
              <a:t>Meiosis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679174" y="3687961"/>
            <a:ext cx="7724913" cy="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/>
              <a:t>Results in genetic variation</a:t>
            </a:r>
            <a:endParaRPr lang="en-US">
              <a:solidFill>
                <a:srgbClr val="CC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053554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358348" y="1489"/>
            <a:ext cx="4005363" cy="36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Sexual Reproduction and Genetics</a:t>
            </a: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683316" y="1227833"/>
            <a:ext cx="7733196" cy="49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charset="2"/>
              <a:buNone/>
            </a:pPr>
            <a:r>
              <a:rPr lang="en-US" sz="2500">
                <a:solidFill>
                  <a:srgbClr val="003366"/>
                </a:solidFill>
              </a:rPr>
              <a:t>Meiosis Provides Variation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683316" y="1785937"/>
            <a:ext cx="4352510" cy="201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sz="2500"/>
              <a:t>Depending on how the chromosomes line up at the equator, four gametes with four different combinations of chromosomes can result.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683316" y="3939481"/>
            <a:ext cx="4219989" cy="201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marL="254000" indent="-2540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charset="2"/>
              <a:buChar char="§"/>
            </a:pPr>
            <a:r>
              <a:rPr lang="en-US" sz="2500"/>
              <a:t>Genetic variation also is produced during crossing over and during fertilization, when gametes randomly combine.</a:t>
            </a:r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593587" y="483692"/>
            <a:ext cx="7773229" cy="4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3" tIns="45509" rIns="91013" bIns="45509">
            <a:spAutoFit/>
          </a:bodyPr>
          <a:lstStyle>
            <a:lvl1pPr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defTabSz="10191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2500" b="1">
                <a:solidFill>
                  <a:srgbClr val="A6000D"/>
                </a:solidFill>
              </a:rPr>
              <a:t>Meiosis</a:t>
            </a:r>
          </a:p>
        </p:txBody>
      </p:sp>
      <p:pic>
        <p:nvPicPr>
          <p:cNvPr id="24583" name="Picture 14" descr="ch 10 im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94" y="825997"/>
            <a:ext cx="2911337" cy="485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919556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91400" cy="944562"/>
          </a:xfrm>
        </p:spPr>
        <p:txBody>
          <a:bodyPr lIns="82058" tIns="41029" rIns="82058" bIns="41029"/>
          <a:lstStyle/>
          <a:p>
            <a:r>
              <a:rPr lang="en-US" dirty="0" smtClean="0">
                <a:ea typeface="ＭＳ Ｐゴシック" pitchFamily="-65" charset="-128"/>
              </a:rPr>
              <a:t>Mitosis </a:t>
            </a:r>
            <a:r>
              <a:rPr lang="en-US" dirty="0" err="1" smtClean="0">
                <a:ea typeface="ＭＳ Ｐゴシック" pitchFamily="-65" charset="-128"/>
              </a:rPr>
              <a:t>vs</a:t>
            </a:r>
            <a:r>
              <a:rPr lang="en-US" dirty="0" smtClean="0">
                <a:ea typeface="ＭＳ Ｐゴシック" pitchFamily="-65" charset="-128"/>
              </a:rPr>
              <a:t> Meiosis</a:t>
            </a:r>
          </a:p>
        </p:txBody>
      </p:sp>
      <p:pic>
        <p:nvPicPr>
          <p:cNvPr id="25603" name="Picture 3" descr="meiosis_mito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7" y="1524000"/>
            <a:ext cx="5989707" cy="52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1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868362"/>
          </a:xfrm>
        </p:spPr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8486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reproduction?</a:t>
            </a:r>
          </a:p>
          <a:p>
            <a:pPr lvl="1"/>
            <a:r>
              <a:rPr lang="en-US" sz="2400" dirty="0" smtClean="0"/>
              <a:t>Remember all living things reproduce</a:t>
            </a:r>
          </a:p>
          <a:p>
            <a:pPr lvl="1"/>
            <a:r>
              <a:rPr lang="en-US" sz="2400" dirty="0" smtClean="0"/>
              <a:t>Reproduction is important for all life, because living organisms make organisms like themselves </a:t>
            </a:r>
          </a:p>
          <a:p>
            <a:r>
              <a:rPr lang="en-US" sz="2800" dirty="0" smtClean="0"/>
              <a:t>There are two kinds of reproduction</a:t>
            </a:r>
          </a:p>
          <a:p>
            <a:pPr lvl="1"/>
            <a:r>
              <a:rPr lang="en-US" sz="2400" dirty="0" smtClean="0"/>
              <a:t>Asexual reproduction</a:t>
            </a:r>
          </a:p>
          <a:p>
            <a:pPr lvl="1"/>
            <a:r>
              <a:rPr lang="en-US" sz="2400" dirty="0" smtClean="0"/>
              <a:t>Sexual reproduction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826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81"/>
            <a:ext cx="7391400" cy="966019"/>
          </a:xfrm>
        </p:spPr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Only one parent cell is needed for reproduction</a:t>
            </a:r>
          </a:p>
          <a:p>
            <a:r>
              <a:rPr lang="en-US" sz="2800" dirty="0" smtClean="0"/>
              <a:t>Parent cells produce EXACT copies of themselves</a:t>
            </a:r>
          </a:p>
          <a:p>
            <a:pPr lvl="1"/>
            <a:r>
              <a:rPr lang="en-US" sz="2400" dirty="0" smtClean="0"/>
              <a:t>Mitosis</a:t>
            </a:r>
          </a:p>
          <a:p>
            <a:r>
              <a:rPr lang="en-US" sz="2800" dirty="0" smtClean="0"/>
              <a:t>Usually the mechanism of reproduction for single-celled organisms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06054"/>
            <a:ext cx="3505200" cy="237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2.estrellamountain.edu/faculty/farabee/biobk/6909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47487"/>
            <a:ext cx="3221805" cy="255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4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79792" cy="868362"/>
          </a:xfrm>
        </p:spPr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848600" cy="5410200"/>
          </a:xfrm>
        </p:spPr>
        <p:txBody>
          <a:bodyPr/>
          <a:lstStyle/>
          <a:p>
            <a:r>
              <a:rPr lang="en-US" sz="3200" dirty="0" smtClean="0"/>
              <a:t>Two different parent cells, known as </a:t>
            </a:r>
            <a:r>
              <a:rPr lang="en-US" sz="3200" i="1" dirty="0" smtClean="0"/>
              <a:t>sex cells</a:t>
            </a:r>
            <a:r>
              <a:rPr lang="en-US" sz="3200" dirty="0" smtClean="0"/>
              <a:t>, (usually from two different parents) join together to form a new individual</a:t>
            </a:r>
          </a:p>
          <a:p>
            <a:pPr lvl="1"/>
            <a:r>
              <a:rPr lang="en-US" sz="2800" dirty="0" smtClean="0"/>
              <a:t>The mechanism of reproduction for most multi-cellular organisms including: humans, animals and plants</a:t>
            </a:r>
          </a:p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2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772400" cy="5334000"/>
          </a:xfrm>
        </p:spPr>
        <p:txBody>
          <a:bodyPr>
            <a:normAutofit/>
          </a:bodyPr>
          <a:lstStyle/>
          <a:p>
            <a:r>
              <a:rPr lang="en-US" sz="2400" dirty="0"/>
              <a:t>However, sex cells, only have 23 chromosomes, exactly half the usual </a:t>
            </a:r>
            <a:r>
              <a:rPr lang="en-US" sz="2400" dirty="0" smtClean="0"/>
              <a:t>number</a:t>
            </a:r>
          </a:p>
          <a:p>
            <a:pPr lvl="1"/>
            <a:r>
              <a:rPr lang="en-US" sz="2000" dirty="0" smtClean="0"/>
              <a:t>This is because when male and female sex cells join together they create a cell with 46 chromosomes (23 chromosomes from each)</a:t>
            </a:r>
          </a:p>
          <a:p>
            <a:pPr lvl="2"/>
            <a:r>
              <a:rPr lang="en-US" sz="2000" dirty="0" smtClean="0"/>
              <a:t>Each parent contributes one half of the total number of chromosomes</a:t>
            </a:r>
            <a:endParaRPr lang="en-US" sz="2000" dirty="0"/>
          </a:p>
          <a:p>
            <a:pPr lvl="1"/>
            <a:r>
              <a:rPr lang="en-US" sz="2000" dirty="0" smtClean="0"/>
              <a:t>Male sex cells are called </a:t>
            </a:r>
            <a:r>
              <a:rPr lang="en-US" sz="2000" i="1" dirty="0" smtClean="0"/>
              <a:t>sperm</a:t>
            </a:r>
          </a:p>
          <a:p>
            <a:pPr lvl="1"/>
            <a:r>
              <a:rPr lang="en-US" sz="2000" dirty="0" smtClean="0"/>
              <a:t>Female sex cells are called </a:t>
            </a:r>
            <a:r>
              <a:rPr lang="en-US" sz="2000" i="1" dirty="0" smtClean="0"/>
              <a:t>ova (sing. </a:t>
            </a:r>
            <a:r>
              <a:rPr lang="en-US" sz="2000" i="1" dirty="0"/>
              <a:t>o</a:t>
            </a:r>
            <a:r>
              <a:rPr lang="en-US" sz="2000" i="1" dirty="0" smtClean="0"/>
              <a:t>vum)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72" y="4419601"/>
            <a:ext cx="2812948" cy="231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94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772400" cy="533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But why sexual reproduction?</a:t>
            </a:r>
          </a:p>
          <a:p>
            <a:pPr lvl="1"/>
            <a:r>
              <a:rPr lang="en-US" sz="2800" dirty="0" smtClean="0"/>
              <a:t>Sexual reproduction where two parents are contributing genetic information allows for greater variety in the genetic pool</a:t>
            </a:r>
          </a:p>
          <a:p>
            <a:pPr lvl="1"/>
            <a:r>
              <a:rPr lang="en-US" sz="2800" dirty="0" smtClean="0"/>
              <a:t>This explains why different characteristics within the same species are passed 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128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Meiosis is the process of creating sex cells</a:t>
            </a:r>
          </a:p>
          <a:p>
            <a:pPr lvl="1"/>
            <a:r>
              <a:rPr lang="en-US" sz="2400" dirty="0" smtClean="0"/>
              <a:t>Different process than Mitosis</a:t>
            </a:r>
          </a:p>
          <a:p>
            <a:r>
              <a:rPr lang="en-US" sz="2800" dirty="0" smtClean="0"/>
              <a:t>In meiosis, the daughter cells that are formed are sex cells </a:t>
            </a:r>
          </a:p>
          <a:p>
            <a:pPr lvl="1"/>
            <a:r>
              <a:rPr lang="en-US" sz="2400" dirty="0" smtClean="0"/>
              <a:t>Each daughter cell only has half the usual number of chromosomes </a:t>
            </a:r>
          </a:p>
          <a:p>
            <a:pPr lvl="2"/>
            <a:r>
              <a:rPr lang="en-US" sz="2000" dirty="0" smtClean="0"/>
              <a:t>They are </a:t>
            </a:r>
            <a:r>
              <a:rPr lang="en-US" sz="2000" i="1" dirty="0" smtClean="0"/>
              <a:t>haploid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981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381000" y="20574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18588C"/>
                </a:solidFill>
                <a:latin typeface="Comic Sans MS" pitchFamily="66" charset="0"/>
              </a:rPr>
              <a:t>1)  Before sexual reproduction can occur, each parent must reduce his or her number of chromosomes in half by a process called ______.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2814638"/>
            <a:ext cx="1295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meiosis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381000" y="8382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725432"/>
                </a:solidFill>
                <a:latin typeface="Comic Sans MS" pitchFamily="66" charset="0"/>
              </a:rPr>
              <a:t>Key Concept:  Meiosis and sexual reproduction allow for the combination of ______ material from two _______ cells.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0400" y="1219200"/>
            <a:ext cx="1752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different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1219200"/>
            <a:ext cx="1295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genetic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09600" y="32766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725432"/>
                </a:solidFill>
                <a:latin typeface="Comic Sans MS" pitchFamily="66" charset="0"/>
              </a:rPr>
              <a:t>Example:  Humans have 46 chromosomes, so the egg and sperm cells each have ___ chromosomes.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0" y="3657600"/>
            <a:ext cx="609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23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2062" name="Picture 14" descr="http://www.bbc.co.uk/schools/gcsebitesize/science/images/9_sex_cel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114800"/>
            <a:ext cx="5200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24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9" grpId="0" autoUpdateAnimBg="0"/>
      <p:bldP spid="14" grpId="0" autoUpdateAnimBg="0"/>
      <p:bldP spid="15" grpId="0" autoUpdateAnimBg="0"/>
      <p:bldP spid="16" grpId="0"/>
      <p:bldP spid="1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7525</TotalTime>
  <Words>868</Words>
  <Application>Microsoft Office PowerPoint</Application>
  <PresentationFormat>On-screen Show (4:3)</PresentationFormat>
  <Paragraphs>172</Paragraphs>
  <Slides>29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Clarity</vt:lpstr>
      <vt:lpstr>Meiosis</vt:lpstr>
      <vt:lpstr>How are genes passed on?</vt:lpstr>
      <vt:lpstr>Reproduction</vt:lpstr>
      <vt:lpstr>Asexual Reproduction</vt:lpstr>
      <vt:lpstr>Sexual Reproduction</vt:lpstr>
      <vt:lpstr>Sexual Reproduction</vt:lpstr>
      <vt:lpstr>Sexual Reproduction</vt:lpstr>
      <vt:lpstr>Meiosis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Mitosis vs Meiosis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Sneha Tharayil</dc:creator>
  <cp:lastModifiedBy>Sneha Tharayil</cp:lastModifiedBy>
  <cp:revision>28</cp:revision>
  <dcterms:created xsi:type="dcterms:W3CDTF">2013-01-09T06:00:56Z</dcterms:created>
  <dcterms:modified xsi:type="dcterms:W3CDTF">2013-01-15T20:17:25Z</dcterms:modified>
</cp:coreProperties>
</file>